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CE115-EDD6-4996-8A31-ACEA2D05670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tpictura18.univ-montp3.fr/ImagesGrandFormat/ImageGF.php?numnotice=A0146&amp;numdossier=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1764" y="35010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Georgia" panose="02040502050405020303" pitchFamily="18" charset="0"/>
              </a:rPr>
              <a:t>Les </a:t>
            </a:r>
            <a:r>
              <a:rPr lang="fr-FR" b="1" dirty="0" smtClean="0">
                <a:latin typeface="Georgia" panose="02040502050405020303" pitchFamily="18" charset="0"/>
              </a:rPr>
              <a:t>représentations </a:t>
            </a:r>
            <a:r>
              <a:rPr lang="fr-FR" b="1" dirty="0" smtClean="0">
                <a:latin typeface="Georgia" panose="02040502050405020303" pitchFamily="18" charset="0"/>
              </a:rPr>
              <a:t>artistiques du mythe d’Orphée</a:t>
            </a:r>
            <a:endParaRPr lang="fr-FR" b="1" dirty="0">
              <a:latin typeface="Georgia" panose="02040502050405020303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1500" y="4869160"/>
            <a:ext cx="8640960" cy="2135088"/>
          </a:xfrm>
        </p:spPr>
        <p:txBody>
          <a:bodyPr>
            <a:normAutofit/>
          </a:bodyPr>
          <a:lstStyle/>
          <a:p>
            <a:endParaRPr lang="fr-FR" sz="2800" i="1" dirty="0" smtClean="0">
              <a:latin typeface="Georgia" panose="02040502050405020303" pitchFamily="18" charset="0"/>
            </a:endParaRPr>
          </a:p>
          <a:p>
            <a:r>
              <a:rPr lang="fr-F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Travaux </a:t>
            </a:r>
            <a:r>
              <a:rPr lang="fr-F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réalisés par les élèves latinistes de </a:t>
            </a:r>
            <a:r>
              <a:rPr lang="fr-F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Première </a:t>
            </a:r>
          </a:p>
          <a:p>
            <a:r>
              <a:rPr lang="fr-F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après  l’étu</a:t>
            </a:r>
            <a:r>
              <a:rPr lang="fr-F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de d’un extrait des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Géorgiques</a:t>
            </a:r>
            <a:r>
              <a:rPr lang="fr-F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 de Virgile</a:t>
            </a:r>
            <a:r>
              <a:rPr lang="fr-F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. </a:t>
            </a:r>
            <a:endParaRPr lang="fr-FR" sz="2400" i="1" dirty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9351"/>
            <a:ext cx="2976265" cy="293900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2606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Georgia" panose="02040502050405020303" pitchFamily="18" charset="0"/>
              </a:rPr>
              <a:t>Poussin</a:t>
            </a:r>
            <a:r>
              <a:rPr lang="fr-FR" sz="2400" b="1" dirty="0" smtClean="0">
                <a:latin typeface="Georgia" panose="02040502050405020303" pitchFamily="18" charset="0"/>
              </a:rPr>
              <a:t>, </a:t>
            </a:r>
            <a:r>
              <a:rPr lang="fr-FR" sz="2400" b="1" i="1" dirty="0" smtClean="0">
                <a:latin typeface="Georgia" panose="02040502050405020303" pitchFamily="18" charset="0"/>
              </a:rPr>
              <a:t>Paysage avec Orphée et Eurydice</a:t>
            </a:r>
            <a:r>
              <a:rPr lang="fr-FR" sz="2400" b="1" dirty="0" smtClean="0">
                <a:latin typeface="Georgia" panose="02040502050405020303" pitchFamily="18" charset="0"/>
              </a:rPr>
              <a:t>, vers 1650-1653. </a:t>
            </a:r>
            <a:endParaRPr lang="fr-FR" sz="2400" b="1" dirty="0">
              <a:latin typeface="Georgia" panose="02040502050405020303" pitchFamily="18" charset="0"/>
            </a:endParaRPr>
          </a:p>
        </p:txBody>
      </p:sp>
      <p:sp>
        <p:nvSpPr>
          <p:cNvPr id="1026" name="AutoShape 2" descr="Nicolas Poussin - Landscape with Orpheus and Euridice - WGA18321.jpg"/>
          <p:cNvSpPr>
            <a:spLocks noChangeAspect="1" noChangeArrowheads="1"/>
          </p:cNvSpPr>
          <p:nvPr/>
        </p:nvSpPr>
        <p:spPr bwMode="auto">
          <a:xfrm>
            <a:off x="155575" y="-2986088"/>
            <a:ext cx="10058400" cy="6229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Nicolas Poussin - Landscape with Orpheus and Euridice - WGA18321.jpg"/>
          <p:cNvSpPr>
            <a:spLocks noChangeAspect="1" noChangeArrowheads="1"/>
          </p:cNvSpPr>
          <p:nvPr/>
        </p:nvSpPr>
        <p:spPr bwMode="auto">
          <a:xfrm>
            <a:off x="155575" y="-2986088"/>
            <a:ext cx="10058400" cy="6229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Image 4" descr="Nicolas_Poussin_-_Landscape_with_Orpheus_and_Euridice_-_WGA183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1933097"/>
            <a:ext cx="5914669" cy="367240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300192" y="1144199"/>
            <a:ext cx="252028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eorgia" pitchFamily="18" charset="0"/>
              </a:rPr>
              <a:t>Au </a:t>
            </a:r>
            <a:r>
              <a:rPr lang="fr-FR" sz="2000" dirty="0" smtClean="0">
                <a:latin typeface="Georgia" pitchFamily="18" charset="0"/>
              </a:rPr>
              <a:t>premier plan, Orphée </a:t>
            </a:r>
            <a:r>
              <a:rPr lang="fr-FR" sz="2000" dirty="0" smtClean="0">
                <a:latin typeface="Georgia" pitchFamily="18" charset="0"/>
              </a:rPr>
              <a:t>joue </a:t>
            </a:r>
            <a:r>
              <a:rPr lang="fr-FR" sz="2000" dirty="0" smtClean="0">
                <a:latin typeface="Georgia" pitchFamily="18" charset="0"/>
              </a:rPr>
              <a:t>de la lyre </a:t>
            </a:r>
            <a:r>
              <a:rPr lang="fr-FR" sz="2000" dirty="0" smtClean="0">
                <a:latin typeface="Georgia" pitchFamily="18" charset="0"/>
              </a:rPr>
              <a:t>au moment où </a:t>
            </a:r>
            <a:r>
              <a:rPr lang="fr-FR" sz="2000" dirty="0" smtClean="0">
                <a:latin typeface="Georgia" pitchFamily="18" charset="0"/>
              </a:rPr>
              <a:t>Eurydice se </a:t>
            </a:r>
            <a:r>
              <a:rPr lang="fr-FR" sz="2000" dirty="0" smtClean="0">
                <a:latin typeface="Georgia" pitchFamily="18" charset="0"/>
              </a:rPr>
              <a:t>fait </a:t>
            </a:r>
            <a:r>
              <a:rPr lang="fr-FR" sz="2000" dirty="0" smtClean="0">
                <a:latin typeface="Georgia" pitchFamily="18" charset="0"/>
              </a:rPr>
              <a:t>mordre par le serpent. La forteresse en flammes confère </a:t>
            </a:r>
            <a:r>
              <a:rPr lang="fr-FR" sz="2000" dirty="0" smtClean="0">
                <a:latin typeface="Georgia" pitchFamily="18" charset="0"/>
              </a:rPr>
              <a:t>une atmosphère funeste à </a:t>
            </a:r>
            <a:r>
              <a:rPr lang="fr-FR" sz="2000" dirty="0" smtClean="0">
                <a:latin typeface="Georgia" pitchFamily="18" charset="0"/>
              </a:rPr>
              <a:t>la scène, </a:t>
            </a:r>
            <a:r>
              <a:rPr lang="fr-FR" sz="2000" dirty="0" smtClean="0">
                <a:latin typeface="Georgia" pitchFamily="18" charset="0"/>
              </a:rPr>
              <a:t>et la </a:t>
            </a:r>
            <a:r>
              <a:rPr lang="fr-FR" sz="2000" dirty="0" smtClean="0">
                <a:latin typeface="Georgia" pitchFamily="18" charset="0"/>
              </a:rPr>
              <a:t>fumée qui se propage peut faire penser au venin mortel qui se répand dans le corps d’Eurydice</a:t>
            </a:r>
            <a:r>
              <a:rPr lang="fr-FR" sz="2200" dirty="0" smtClean="0">
                <a:latin typeface="Georgia" pitchFamily="18" charset="0"/>
              </a:rPr>
              <a:t>. </a:t>
            </a:r>
            <a:endParaRPr lang="fr-FR" sz="22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80728"/>
          </a:xfrm>
        </p:spPr>
        <p:txBody>
          <a:bodyPr>
            <a:normAutofit/>
          </a:bodyPr>
          <a:lstStyle/>
          <a:p>
            <a:r>
              <a:rPr lang="fr-FR" sz="2400" b="1" dirty="0" err="1" smtClean="0">
                <a:latin typeface="Georgia" panose="02040502050405020303" pitchFamily="18" charset="0"/>
              </a:rPr>
              <a:t>Ary</a:t>
            </a:r>
            <a:r>
              <a:rPr lang="fr-FR" sz="2400" b="1" dirty="0" smtClean="0">
                <a:latin typeface="Georgia" panose="02040502050405020303" pitchFamily="18" charset="0"/>
              </a:rPr>
              <a:t> Scheffer, </a:t>
            </a:r>
            <a:r>
              <a:rPr lang="fr-FR" sz="2400" b="1" i="1" dirty="0" smtClean="0">
                <a:latin typeface="Georgia" panose="02040502050405020303" pitchFamily="18" charset="0"/>
              </a:rPr>
              <a:t>La </a:t>
            </a:r>
            <a:r>
              <a:rPr lang="fr-FR" sz="2400" b="1" i="1" dirty="0" smtClean="0">
                <a:latin typeface="Georgia" panose="02040502050405020303" pitchFamily="18" charset="0"/>
              </a:rPr>
              <a:t>mort d’Eurydice</a:t>
            </a:r>
            <a:r>
              <a:rPr lang="fr-FR" sz="2400" b="1" dirty="0" smtClean="0">
                <a:latin typeface="Georgia" panose="02040502050405020303" pitchFamily="18" charset="0"/>
              </a:rPr>
              <a:t>, 1814</a:t>
            </a:r>
            <a:endParaRPr lang="fr-FR" sz="2400" b="1" i="1" dirty="0">
              <a:latin typeface="Georgia" panose="02040502050405020303" pitchFamily="18" charset="0"/>
            </a:endParaRPr>
          </a:p>
        </p:txBody>
      </p:sp>
      <p:pic>
        <p:nvPicPr>
          <p:cNvPr id="1026" name="Picture 2" descr="E:\LYCÉE\PREMIERE\Latin\Ary Scheffer, La mort d'Euryd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1"/>
            <a:ext cx="3982280" cy="5010451"/>
          </a:xfrm>
          <a:prstGeom prst="rect">
            <a:avLst/>
          </a:prstGeom>
          <a:noFill/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2078" y="14759"/>
            <a:ext cx="9141922" cy="1256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6000" dirty="0">
              <a:solidFill>
                <a:srgbClr val="FF6600"/>
              </a:solidFill>
              <a:latin typeface="AR ESSENCE" panose="02000000000000000000" pitchFamily="2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572000" y="3933056"/>
            <a:ext cx="4104456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 smtClean="0">
                <a:latin typeface="Georgia" panose="02040502050405020303" pitchFamily="18" charset="0"/>
              </a:rPr>
              <a:t>Cette œuvre pathétique met en évidence la douleur d’Orphée, l’ampleur de la tragédie que représente pour lui la mort d’Eurydice.</a:t>
            </a:r>
            <a:endParaRPr lang="fr-FR" sz="2400" i="1" dirty="0">
              <a:latin typeface="Georgia" panose="02040502050405020303" pitchFamily="18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4482244" y="1628800"/>
            <a:ext cx="42839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latin typeface="Georgia" panose="02040502050405020303" pitchFamily="18" charset="0"/>
              </a:rPr>
              <a:t>L’arrière-plan </a:t>
            </a:r>
            <a:r>
              <a:rPr lang="fr-FR" sz="2400" dirty="0" smtClean="0">
                <a:latin typeface="Georgia" panose="02040502050405020303" pitchFamily="18" charset="0"/>
              </a:rPr>
              <a:t>sombre et brumeux représente la confusion d’Orphée.</a:t>
            </a:r>
            <a:endParaRPr lang="fr-FR" sz="24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7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7" y="980728"/>
            <a:ext cx="3744416" cy="542940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716016" y="1556792"/>
            <a:ext cx="40324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200" dirty="0">
              <a:latin typeface="Georgia" panose="02040502050405020303" pitchFamily="18" charset="0"/>
            </a:endParaRPr>
          </a:p>
          <a:p>
            <a:r>
              <a:rPr lang="fr-FR" sz="2200" dirty="0" smtClean="0">
                <a:latin typeface="Georgia" panose="02040502050405020303" pitchFamily="18" charset="0"/>
              </a:rPr>
              <a:t>Marcel Camus propose un film qui nous présente le mythe d'Orphée dans une version beaucoup plus contemporaine (les années 1950 à Rio), en gardant tout de même beaucoup de points communs avec le mythe original : la tragédie s’accomplit.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71600" y="22488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err="1" smtClean="0">
                <a:latin typeface="Georgia" pitchFamily="18" charset="0"/>
              </a:rPr>
              <a:t>Orfeu</a:t>
            </a:r>
            <a:r>
              <a:rPr lang="fr-FR" sz="2400" b="1" i="1" dirty="0" smtClean="0">
                <a:latin typeface="Georgia" pitchFamily="18" charset="0"/>
              </a:rPr>
              <a:t> negro</a:t>
            </a:r>
            <a:r>
              <a:rPr lang="fr-FR" sz="2400" b="1" dirty="0" smtClean="0">
                <a:latin typeface="Georgia" pitchFamily="18" charset="0"/>
              </a:rPr>
              <a:t>, un film de Marcel Camus (1959) </a:t>
            </a:r>
            <a:endParaRPr lang="fr-FR" sz="24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rphée et Eurydice - Ruben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847" y="1700808"/>
            <a:ext cx="5259779" cy="3744416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963554" y="332656"/>
            <a:ext cx="7178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latin typeface="Georgia" pitchFamily="18" charset="0"/>
              </a:rPr>
              <a:t>Rubens</a:t>
            </a:r>
            <a:r>
              <a:rPr lang="fr-FR" sz="2400" b="1" dirty="0" smtClean="0">
                <a:latin typeface="Georgia" pitchFamily="18" charset="0"/>
              </a:rPr>
              <a:t>, </a:t>
            </a:r>
            <a:r>
              <a:rPr lang="fr-FR" sz="2400" b="1" i="1" dirty="0" smtClean="0">
                <a:latin typeface="Georgia" pitchFamily="18" charset="0"/>
              </a:rPr>
              <a:t>Orphée et Eurydice</a:t>
            </a:r>
            <a:r>
              <a:rPr lang="fr-FR" sz="2400" b="1" dirty="0" smtClean="0">
                <a:latin typeface="Georgia" pitchFamily="18" charset="0"/>
              </a:rPr>
              <a:t>, </a:t>
            </a:r>
            <a:r>
              <a:rPr lang="fr-FR" sz="2400" b="1" dirty="0" smtClean="0">
                <a:latin typeface="Georgia" pitchFamily="18" charset="0"/>
              </a:rPr>
              <a:t>vers 1636-1638</a:t>
            </a:r>
            <a:endParaRPr lang="fr-FR" sz="2400" b="1" i="1" dirty="0">
              <a:latin typeface="Georgia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853042" y="1706086"/>
            <a:ext cx="30963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Georgia" pitchFamily="18" charset="0"/>
              </a:rPr>
              <a:t>Orphée est représenté comme un homme courageux, téméraire, qui descend jusqu’aux Enfers pour aller chercher la femme qu’il aime. Il va implorer </a:t>
            </a:r>
            <a:r>
              <a:rPr lang="fr-FR" sz="2200" dirty="0">
                <a:latin typeface="Georgia" pitchFamily="18" charset="0"/>
              </a:rPr>
              <a:t>les dieux des </a:t>
            </a:r>
            <a:r>
              <a:rPr lang="fr-FR" sz="2200" dirty="0" smtClean="0">
                <a:latin typeface="Georgia" pitchFamily="18" charset="0"/>
              </a:rPr>
              <a:t>Enfers, Pluton et Proserpine, et </a:t>
            </a:r>
            <a:r>
              <a:rPr lang="fr-FR" sz="2200" dirty="0" smtClean="0">
                <a:latin typeface="Georgia" pitchFamily="18" charset="0"/>
              </a:rPr>
              <a:t>passer un </a:t>
            </a:r>
            <a:r>
              <a:rPr lang="fr-FR" sz="2200" dirty="0" smtClean="0">
                <a:latin typeface="Georgia" pitchFamily="18" charset="0"/>
              </a:rPr>
              <a:t>pacte avec eux pour </a:t>
            </a:r>
            <a:r>
              <a:rPr lang="fr-FR" sz="2200" dirty="0" smtClean="0">
                <a:latin typeface="Georgia" pitchFamily="18" charset="0"/>
              </a:rPr>
              <a:t>la sauver. </a:t>
            </a:r>
            <a:endParaRPr lang="fr-FR" sz="22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Georgia" panose="02040502050405020303" pitchFamily="18" charset="0"/>
              </a:rPr>
              <a:t>Corot, </a:t>
            </a:r>
            <a:r>
              <a:rPr lang="fr-FR" sz="2400" b="1" i="1" dirty="0" smtClean="0">
                <a:latin typeface="Georgia" panose="02040502050405020303" pitchFamily="18" charset="0"/>
              </a:rPr>
              <a:t>Orphée ramenant Eurydice des Enfers</a:t>
            </a:r>
            <a:r>
              <a:rPr lang="fr-FR" sz="2400" b="1" dirty="0" smtClean="0">
                <a:latin typeface="Georgia" panose="02040502050405020303" pitchFamily="18" charset="0"/>
              </a:rPr>
              <a:t>, 1861</a:t>
            </a:r>
            <a:endParaRPr lang="fr-FR" sz="2400" b="1" dirty="0">
              <a:latin typeface="Georgia" panose="02040502050405020303" pitchFamily="18" charset="0"/>
            </a:endParaRPr>
          </a:p>
        </p:txBody>
      </p:sp>
      <p:pic>
        <p:nvPicPr>
          <p:cNvPr id="2050" name="Picture 2" descr="Euryd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78" y="1412776"/>
            <a:ext cx="5418678" cy="449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098441" y="1245482"/>
            <a:ext cx="27363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Les Enfers sont représentés à la surface de la Terre, et l’environnement brumeux rend le monde des morts mystérieux. </a:t>
            </a:r>
          </a:p>
          <a:p>
            <a:endParaRPr lang="fr-FR" sz="2200" dirty="0"/>
          </a:p>
          <a:p>
            <a:r>
              <a:rPr lang="fr-FR" sz="2200" dirty="0" smtClean="0"/>
              <a:t>Le peintre a mis en évidence la ténacité du héros qui semble déterminé à faire sortir sa bien-aimée du royaume d’Hadès.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9248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2400" b="1" dirty="0" smtClean="0">
                <a:latin typeface="Georgia" pitchFamily="18" charset="0"/>
              </a:rPr>
              <a:t>Gustave Moreau, </a:t>
            </a:r>
            <a:r>
              <a:rPr lang="fr-FR" altLang="fr-FR" sz="2400" b="1" i="1" dirty="0" smtClean="0">
                <a:latin typeface="Georgia" pitchFamily="18" charset="0"/>
              </a:rPr>
              <a:t>Orphée</a:t>
            </a:r>
            <a:r>
              <a:rPr lang="fr-FR" altLang="fr-FR" sz="2400" b="1" dirty="0" smtClean="0">
                <a:latin typeface="Georgia" pitchFamily="18" charset="0"/>
              </a:rPr>
              <a:t>, </a:t>
            </a:r>
            <a:r>
              <a:rPr lang="fr-FR" altLang="fr-FR" sz="2400" b="1" dirty="0" smtClean="0">
                <a:latin typeface="Georgia" pitchFamily="18" charset="0"/>
              </a:rPr>
              <a:t>1865</a:t>
            </a:r>
            <a:endParaRPr lang="fr-FR" altLang="fr-FR" sz="2400" b="1" dirty="0" smtClean="0">
              <a:latin typeface="Georgia" pitchFamily="18" charset="0"/>
            </a:endParaRP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9992" y="1412776"/>
            <a:ext cx="4038600" cy="4525963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fr-FR" altLang="fr-FR" sz="2200" dirty="0" smtClean="0">
                <a:latin typeface="Georgia" pitchFamily="18" charset="0"/>
              </a:rPr>
              <a:t>Grâce </a:t>
            </a:r>
            <a:r>
              <a:rPr lang="fr-FR" altLang="fr-FR" sz="2200" dirty="0" smtClean="0">
                <a:latin typeface="Georgia" pitchFamily="18" charset="0"/>
              </a:rPr>
              <a:t>à </a:t>
            </a:r>
            <a:r>
              <a:rPr lang="fr-FR" altLang="fr-FR" sz="2200" dirty="0" smtClean="0">
                <a:latin typeface="Georgia" pitchFamily="18" charset="0"/>
              </a:rPr>
              <a:t>plusieurs éléments, notamment les couleurs </a:t>
            </a:r>
            <a:r>
              <a:rPr lang="fr-FR" altLang="fr-FR" sz="2200" dirty="0" smtClean="0">
                <a:latin typeface="Georgia" pitchFamily="18" charset="0"/>
              </a:rPr>
              <a:t>claires </a:t>
            </a:r>
            <a:r>
              <a:rPr lang="fr-FR" altLang="fr-FR" sz="2200" dirty="0" smtClean="0">
                <a:latin typeface="Georgia" pitchFamily="18" charset="0"/>
              </a:rPr>
              <a:t>omniprésentes, les regards et la présence des musiciens, nous pouvons dire que l’image d’Orphée dans ce tableau est celle d’un héros apaisé.</a:t>
            </a:r>
          </a:p>
          <a:p>
            <a:pPr eaLnBrk="1" hangingPunct="1">
              <a:spcBef>
                <a:spcPts val="0"/>
              </a:spcBef>
            </a:pPr>
            <a:endParaRPr lang="fr-FR" altLang="fr-FR" sz="2200" dirty="0" smtClean="0">
              <a:latin typeface="Georgia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fr-FR" altLang="fr-FR" sz="2200" dirty="0" smtClean="0">
                <a:latin typeface="Georgia" pitchFamily="18" charset="0"/>
              </a:rPr>
              <a:t>On peut également dire que la musique, qui représente Orphée car il était toujours accompagnée de sa lyre, perdure après la mort.   </a:t>
            </a:r>
          </a:p>
        </p:txBody>
      </p:sp>
      <p:pic>
        <p:nvPicPr>
          <p:cNvPr id="2052" name="Picture 9" descr="orphé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052736"/>
            <a:ext cx="3317875" cy="5389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347</Words>
  <Application>Microsoft Office PowerPoint</Application>
  <PresentationFormat>Affichage à l'écran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Les représentations artistiques du mythe d’Orphée</vt:lpstr>
      <vt:lpstr>Présentation PowerPoint</vt:lpstr>
      <vt:lpstr>Ary Scheffer, La mort d’Eurydice, 1814</vt:lpstr>
      <vt:lpstr>Présentation PowerPoint</vt:lpstr>
      <vt:lpstr>Présentation PowerPoint</vt:lpstr>
      <vt:lpstr>Présentation PowerPoint</vt:lpstr>
      <vt:lpstr>Gustave Moreau, Orphée, 1865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Représentations artistiques du mythe d’Orphée</dc:title>
  <dc:creator>claude</dc:creator>
  <cp:lastModifiedBy>Ida</cp:lastModifiedBy>
  <cp:revision>11</cp:revision>
  <dcterms:created xsi:type="dcterms:W3CDTF">2016-10-03T13:10:16Z</dcterms:created>
  <dcterms:modified xsi:type="dcterms:W3CDTF">2016-10-03T16:57:39Z</dcterms:modified>
</cp:coreProperties>
</file>